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972" r:id="rId2"/>
    <p:sldId id="973" r:id="rId3"/>
    <p:sldId id="974" r:id="rId4"/>
    <p:sldId id="975" r:id="rId5"/>
    <p:sldId id="976" r:id="rId6"/>
    <p:sldId id="977" r:id="rId7"/>
    <p:sldId id="978" r:id="rId8"/>
    <p:sldId id="982" r:id="rId9"/>
    <p:sldId id="979" r:id="rId10"/>
    <p:sldId id="980" r:id="rId11"/>
    <p:sldId id="981" r:id="rId12"/>
  </p:sldIdLst>
  <p:sldSz cx="18288000" cy="1028858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9F0C"/>
    <a:srgbClr val="F5E4D0"/>
    <a:srgbClr val="C1E6E9"/>
    <a:srgbClr val="9DC3E6"/>
    <a:srgbClr val="C7E9EA"/>
    <a:srgbClr val="BDE5E7"/>
    <a:srgbClr val="FFC000"/>
    <a:srgbClr val="70AD47"/>
    <a:srgbClr val="C2E7E9"/>
    <a:srgbClr val="50C2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33" autoAdjust="0"/>
    <p:restoredTop sz="83656" autoAdjust="0"/>
  </p:normalViewPr>
  <p:slideViewPr>
    <p:cSldViewPr snapToGrid="0">
      <p:cViewPr varScale="1">
        <p:scale>
          <a:sx n="60" d="100"/>
          <a:sy n="60" d="100"/>
        </p:scale>
        <p:origin x="153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2025/4/2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139" y="1143000"/>
            <a:ext cx="5485723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/>
              <a:t>Tur sayısını (</a:t>
            </a:r>
            <a:r>
              <a:rPr lang="tr-TR" dirty="0" err="1"/>
              <a:t>rotation</a:t>
            </a:r>
            <a:r>
              <a:rPr lang="tr-TR" dirty="0"/>
              <a:t>) belirlerken dikkatli olunuz!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572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--空白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B--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918210" y="563245"/>
            <a:ext cx="15773400" cy="869950"/>
          </a:xfrm>
        </p:spPr>
        <p:txBody>
          <a:bodyPr/>
          <a:lstStyle>
            <a:lvl1pPr>
              <a:defRPr sz="36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/>
              <a:t>I</a:t>
            </a:r>
            <a:r>
              <a:rPr lang="en-US" altLang="zh-CN"/>
              <a:t>nput</a:t>
            </a:r>
          </a:p>
        </p:txBody>
      </p:sp>
      <p:sp>
        <p:nvSpPr>
          <p:cNvPr id="31" name="íṣḷidé"/>
          <p:cNvSpPr>
            <a:spLocks noChangeAspect="1"/>
          </p:cNvSpPr>
          <p:nvPr userDrawn="1"/>
        </p:nvSpPr>
        <p:spPr>
          <a:xfrm>
            <a:off x="13671550" y="265"/>
            <a:ext cx="4399915" cy="3094990"/>
          </a:xfrm>
          <a:custGeom>
            <a:avLst/>
            <a:gdLst>
              <a:gd name="connsiteX0" fmla="*/ 128407 w 2953548"/>
              <a:gd name="connsiteY0" fmla="*/ 0 h 2077248"/>
              <a:gd name="connsiteX1" fmla="*/ 2825141 w 2953548"/>
              <a:gd name="connsiteY1" fmla="*/ 0 h 2077248"/>
              <a:gd name="connsiteX2" fmla="*/ 2837496 w 2953548"/>
              <a:gd name="connsiteY2" fmla="*/ 25647 h 2077248"/>
              <a:gd name="connsiteX3" fmla="*/ 2953548 w 2953548"/>
              <a:gd name="connsiteY3" fmla="*/ 600474 h 2077248"/>
              <a:gd name="connsiteX4" fmla="*/ 1476774 w 2953548"/>
              <a:gd name="connsiteY4" fmla="*/ 2077248 h 2077248"/>
              <a:gd name="connsiteX5" fmla="*/ 0 w 2953548"/>
              <a:gd name="connsiteY5" fmla="*/ 600474 h 2077248"/>
              <a:gd name="connsiteX6" fmla="*/ 116052 w 2953548"/>
              <a:gd name="connsiteY6" fmla="*/ 25647 h 2077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53548" h="2077248">
                <a:moveTo>
                  <a:pt x="128407" y="0"/>
                </a:moveTo>
                <a:lnTo>
                  <a:pt x="2825141" y="0"/>
                </a:lnTo>
                <a:lnTo>
                  <a:pt x="2837496" y="25647"/>
                </a:lnTo>
                <a:cubicBezTo>
                  <a:pt x="2912225" y="202326"/>
                  <a:pt x="2953548" y="396574"/>
                  <a:pt x="2953548" y="600474"/>
                </a:cubicBezTo>
                <a:cubicBezTo>
                  <a:pt x="2953548" y="1416074"/>
                  <a:pt x="2292374" y="2077248"/>
                  <a:pt x="1476774" y="2077248"/>
                </a:cubicBezTo>
                <a:cubicBezTo>
                  <a:pt x="661174" y="2077248"/>
                  <a:pt x="0" y="1416074"/>
                  <a:pt x="0" y="600474"/>
                </a:cubicBezTo>
                <a:cubicBezTo>
                  <a:pt x="0" y="396574"/>
                  <a:pt x="41323" y="202326"/>
                  <a:pt x="116052" y="25647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rgbClr val="82CDD2">
                  <a:alpha val="61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6075"/>
          </a:p>
        </p:txBody>
      </p:sp>
      <p:sp>
        <p:nvSpPr>
          <p:cNvPr id="38" name="îs1ïḓê"/>
          <p:cNvSpPr>
            <a:spLocks noChangeAspect="1"/>
          </p:cNvSpPr>
          <p:nvPr userDrawn="1"/>
        </p:nvSpPr>
        <p:spPr>
          <a:xfrm>
            <a:off x="0" y="7488555"/>
            <a:ext cx="2638425" cy="2799080"/>
          </a:xfrm>
          <a:custGeom>
            <a:avLst/>
            <a:gdLst>
              <a:gd name="connsiteX0" fmla="*/ 618415 w 1751890"/>
              <a:gd name="connsiteY0" fmla="*/ 0 h 1857374"/>
              <a:gd name="connsiteX1" fmla="*/ 1751890 w 1751890"/>
              <a:gd name="connsiteY1" fmla="*/ 1133475 h 1857374"/>
              <a:gd name="connsiteX2" fmla="*/ 1493059 w 1751890"/>
              <a:gd name="connsiteY2" fmla="*/ 1854471 h 1857374"/>
              <a:gd name="connsiteX3" fmla="*/ 1490420 w 1751890"/>
              <a:gd name="connsiteY3" fmla="*/ 1857374 h 1857374"/>
              <a:gd name="connsiteX4" fmla="*/ 0 w 1751890"/>
              <a:gd name="connsiteY4" fmla="*/ 1857374 h 1857374"/>
              <a:gd name="connsiteX5" fmla="*/ 0 w 1751890"/>
              <a:gd name="connsiteY5" fmla="*/ 184272 h 1857374"/>
              <a:gd name="connsiteX6" fmla="*/ 78134 w 1751890"/>
              <a:gd name="connsiteY6" fmla="*/ 136805 h 1857374"/>
              <a:gd name="connsiteX7" fmla="*/ 618415 w 1751890"/>
              <a:gd name="connsiteY7" fmla="*/ 0 h 1857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51890" h="1857374">
                <a:moveTo>
                  <a:pt x="618415" y="0"/>
                </a:moveTo>
                <a:cubicBezTo>
                  <a:pt x="1244416" y="0"/>
                  <a:pt x="1751890" y="507474"/>
                  <a:pt x="1751890" y="1133475"/>
                </a:cubicBezTo>
                <a:cubicBezTo>
                  <a:pt x="1751890" y="1407351"/>
                  <a:pt x="1654756" y="1658539"/>
                  <a:pt x="1493059" y="1854471"/>
                </a:cubicBezTo>
                <a:lnTo>
                  <a:pt x="1490420" y="1857374"/>
                </a:lnTo>
                <a:lnTo>
                  <a:pt x="0" y="1857374"/>
                </a:lnTo>
                <a:lnTo>
                  <a:pt x="0" y="184272"/>
                </a:lnTo>
                <a:lnTo>
                  <a:pt x="78134" y="136805"/>
                </a:lnTo>
                <a:cubicBezTo>
                  <a:pt x="238739" y="49558"/>
                  <a:pt x="422790" y="0"/>
                  <a:pt x="618415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rgbClr val="BBE4E6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6075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</a:endParaRPr>
          </a:p>
        </p:txBody>
      </p:sp>
      <p:sp>
        <p:nvSpPr>
          <p:cNvPr id="9" name="六边形 8"/>
          <p:cNvSpPr/>
          <p:nvPr userDrawn="1"/>
        </p:nvSpPr>
        <p:spPr>
          <a:xfrm>
            <a:off x="918210" y="1315085"/>
            <a:ext cx="12289790" cy="206375"/>
          </a:xfrm>
          <a:prstGeom prst="hexagon">
            <a:avLst/>
          </a:prstGeom>
          <a:gradFill>
            <a:gsLst>
              <a:gs pos="100000">
                <a:schemeClr val="bg1"/>
              </a:gs>
              <a:gs pos="0">
                <a:srgbClr val="47B6B9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7"/>
          <p:cNvSpPr txBox="1"/>
          <p:nvPr userDrawn="1"/>
        </p:nvSpPr>
        <p:spPr>
          <a:xfrm>
            <a:off x="110706" y="9914827"/>
            <a:ext cx="163322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DRIVE  FOR  EVER</a:t>
            </a:r>
          </a:p>
        </p:txBody>
      </p:sp>
      <p:grpSp>
        <p:nvGrpSpPr>
          <p:cNvPr id="12" name="组合 8"/>
          <p:cNvGrpSpPr>
            <a:grpSpLocks noChangeAspect="1"/>
          </p:cNvGrpSpPr>
          <p:nvPr userDrawn="1"/>
        </p:nvGrpSpPr>
        <p:grpSpPr>
          <a:xfrm>
            <a:off x="214618" y="9646865"/>
            <a:ext cx="1368000" cy="280094"/>
            <a:chOff x="5733653" y="1542306"/>
            <a:chExt cx="3209925" cy="657225"/>
          </a:xfrm>
        </p:grpSpPr>
        <p:sp>
          <p:nvSpPr>
            <p:cNvPr id="13" name="Freeform 11"/>
            <p:cNvSpPr/>
            <p:nvPr/>
          </p:nvSpPr>
          <p:spPr bwMode="auto">
            <a:xfrm>
              <a:off x="6438503" y="1570881"/>
              <a:ext cx="523875" cy="6000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5" y="0"/>
                </a:cxn>
                <a:cxn ang="0">
                  <a:pos x="50" y="11"/>
                </a:cxn>
                <a:cxn ang="0">
                  <a:pos x="22" y="11"/>
                </a:cxn>
                <a:cxn ang="0">
                  <a:pos x="22" y="26"/>
                </a:cxn>
                <a:cxn ang="0">
                  <a:pos x="51" y="26"/>
                </a:cxn>
                <a:cxn ang="0">
                  <a:pos x="51" y="37"/>
                </a:cxn>
                <a:cxn ang="0">
                  <a:pos x="22" y="37"/>
                </a:cxn>
                <a:cxn ang="0">
                  <a:pos x="22" y="52"/>
                </a:cxn>
                <a:cxn ang="0">
                  <a:pos x="49" y="52"/>
                </a:cxn>
                <a:cxn ang="0">
                  <a:pos x="55" y="52"/>
                </a:cxn>
                <a:cxn ang="0">
                  <a:pos x="55" y="63"/>
                </a:cxn>
                <a:cxn ang="0">
                  <a:pos x="0" y="63"/>
                </a:cxn>
                <a:cxn ang="0">
                  <a:pos x="0" y="0"/>
                </a:cxn>
              </a:cxnLst>
              <a:rect l="0" t="0" r="r" b="b"/>
              <a:pathLst>
                <a:path w="55" h="63">
                  <a:moveTo>
                    <a:pt x="0" y="0"/>
                  </a:moveTo>
                  <a:lnTo>
                    <a:pt x="55" y="0"/>
                  </a:lnTo>
                  <a:lnTo>
                    <a:pt x="50" y="11"/>
                  </a:lnTo>
                  <a:lnTo>
                    <a:pt x="22" y="11"/>
                  </a:lnTo>
                  <a:lnTo>
                    <a:pt x="22" y="26"/>
                  </a:lnTo>
                  <a:lnTo>
                    <a:pt x="51" y="26"/>
                  </a:lnTo>
                  <a:lnTo>
                    <a:pt x="51" y="37"/>
                  </a:lnTo>
                  <a:lnTo>
                    <a:pt x="22" y="37"/>
                  </a:lnTo>
                  <a:lnTo>
                    <a:pt x="22" y="52"/>
                  </a:lnTo>
                  <a:lnTo>
                    <a:pt x="49" y="52"/>
                  </a:lnTo>
                  <a:lnTo>
                    <a:pt x="55" y="52"/>
                  </a:lnTo>
                  <a:lnTo>
                    <a:pt x="55" y="63"/>
                  </a:lnTo>
                  <a:lnTo>
                    <a:pt x="0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8A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733653" y="1570881"/>
              <a:ext cx="666750" cy="6000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0"/>
                </a:cxn>
                <a:cxn ang="0">
                  <a:pos x="38" y="46"/>
                </a:cxn>
                <a:cxn ang="0">
                  <a:pos x="57" y="0"/>
                </a:cxn>
                <a:cxn ang="0">
                  <a:pos x="70" y="0"/>
                </a:cxn>
                <a:cxn ang="0">
                  <a:pos x="43" y="63"/>
                </a:cxn>
                <a:cxn ang="0">
                  <a:pos x="22" y="63"/>
                </a:cxn>
                <a:cxn ang="0">
                  <a:pos x="0" y="0"/>
                </a:cxn>
              </a:cxnLst>
              <a:rect l="0" t="0" r="r" b="b"/>
              <a:pathLst>
                <a:path w="70" h="63">
                  <a:moveTo>
                    <a:pt x="0" y="0"/>
                  </a:moveTo>
                  <a:lnTo>
                    <a:pt x="22" y="0"/>
                  </a:lnTo>
                  <a:lnTo>
                    <a:pt x="38" y="46"/>
                  </a:lnTo>
                  <a:lnTo>
                    <a:pt x="57" y="0"/>
                  </a:lnTo>
                  <a:lnTo>
                    <a:pt x="70" y="0"/>
                  </a:lnTo>
                  <a:lnTo>
                    <a:pt x="43" y="63"/>
                  </a:lnTo>
                  <a:lnTo>
                    <a:pt x="22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8A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8734028" y="1570881"/>
              <a:ext cx="209550" cy="600075"/>
            </a:xfrm>
            <a:prstGeom prst="rect">
              <a:avLst/>
            </a:prstGeom>
            <a:solidFill>
              <a:srgbClr val="0098A5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7057628" y="1570881"/>
              <a:ext cx="200025" cy="600075"/>
            </a:xfrm>
            <a:prstGeom prst="rect">
              <a:avLst/>
            </a:prstGeom>
            <a:solidFill>
              <a:srgbClr val="0098A5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8010128" y="1570881"/>
              <a:ext cx="628650" cy="6000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" y="0"/>
                </a:cxn>
                <a:cxn ang="0">
                  <a:pos x="22" y="26"/>
                </a:cxn>
                <a:cxn ang="0">
                  <a:pos x="44" y="26"/>
                </a:cxn>
                <a:cxn ang="0">
                  <a:pos x="44" y="0"/>
                </a:cxn>
                <a:cxn ang="0">
                  <a:pos x="66" y="0"/>
                </a:cxn>
                <a:cxn ang="0">
                  <a:pos x="66" y="63"/>
                </a:cxn>
                <a:cxn ang="0">
                  <a:pos x="44" y="63"/>
                </a:cxn>
                <a:cxn ang="0">
                  <a:pos x="44" y="37"/>
                </a:cxn>
                <a:cxn ang="0">
                  <a:pos x="22" y="37"/>
                </a:cxn>
                <a:cxn ang="0">
                  <a:pos x="22" y="63"/>
                </a:cxn>
                <a:cxn ang="0">
                  <a:pos x="0" y="63"/>
                </a:cxn>
                <a:cxn ang="0">
                  <a:pos x="0" y="0"/>
                </a:cxn>
              </a:cxnLst>
              <a:rect l="0" t="0" r="r" b="b"/>
              <a:pathLst>
                <a:path w="66" h="63">
                  <a:moveTo>
                    <a:pt x="0" y="0"/>
                  </a:moveTo>
                  <a:lnTo>
                    <a:pt x="22" y="0"/>
                  </a:lnTo>
                  <a:lnTo>
                    <a:pt x="22" y="26"/>
                  </a:lnTo>
                  <a:lnTo>
                    <a:pt x="44" y="26"/>
                  </a:lnTo>
                  <a:lnTo>
                    <a:pt x="44" y="0"/>
                  </a:lnTo>
                  <a:lnTo>
                    <a:pt x="66" y="0"/>
                  </a:lnTo>
                  <a:lnTo>
                    <a:pt x="66" y="63"/>
                  </a:lnTo>
                  <a:lnTo>
                    <a:pt x="44" y="63"/>
                  </a:lnTo>
                  <a:lnTo>
                    <a:pt x="44" y="37"/>
                  </a:lnTo>
                  <a:lnTo>
                    <a:pt x="22" y="37"/>
                  </a:lnTo>
                  <a:lnTo>
                    <a:pt x="22" y="63"/>
                  </a:lnTo>
                  <a:lnTo>
                    <a:pt x="0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8A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6"/>
            <p:cNvSpPr/>
            <p:nvPr/>
          </p:nvSpPr>
          <p:spPr bwMode="auto">
            <a:xfrm>
              <a:off x="7314803" y="1542306"/>
              <a:ext cx="609600" cy="657225"/>
            </a:xfrm>
            <a:custGeom>
              <a:avLst/>
              <a:gdLst/>
              <a:ahLst/>
              <a:cxnLst>
                <a:cxn ang="0">
                  <a:pos x="25" y="20"/>
                </a:cxn>
                <a:cxn ang="0">
                  <a:pos x="25" y="49"/>
                </a:cxn>
                <a:cxn ang="0">
                  <a:pos x="43" y="49"/>
                </a:cxn>
                <a:cxn ang="0">
                  <a:pos x="45" y="45"/>
                </a:cxn>
                <a:cxn ang="0">
                  <a:pos x="64" y="45"/>
                </a:cxn>
                <a:cxn ang="0">
                  <a:pos x="58" y="57"/>
                </a:cxn>
                <a:cxn ang="0">
                  <a:pos x="11" y="57"/>
                </a:cxn>
                <a:cxn ang="0">
                  <a:pos x="11" y="12"/>
                </a:cxn>
                <a:cxn ang="0">
                  <a:pos x="58" y="12"/>
                </a:cxn>
                <a:cxn ang="0">
                  <a:pos x="64" y="24"/>
                </a:cxn>
                <a:cxn ang="0">
                  <a:pos x="45" y="24"/>
                </a:cxn>
                <a:cxn ang="0">
                  <a:pos x="43" y="20"/>
                </a:cxn>
                <a:cxn ang="0">
                  <a:pos x="25" y="20"/>
                </a:cxn>
              </a:cxnLst>
              <a:rect l="0" t="0" r="r" b="b"/>
              <a:pathLst>
                <a:path w="64" h="69">
                  <a:moveTo>
                    <a:pt x="25" y="20"/>
                  </a:moveTo>
                  <a:cubicBezTo>
                    <a:pt x="21" y="26"/>
                    <a:pt x="21" y="43"/>
                    <a:pt x="25" y="49"/>
                  </a:cubicBezTo>
                  <a:cubicBezTo>
                    <a:pt x="30" y="56"/>
                    <a:pt x="38" y="56"/>
                    <a:pt x="43" y="49"/>
                  </a:cubicBezTo>
                  <a:cubicBezTo>
                    <a:pt x="44" y="48"/>
                    <a:pt x="44" y="47"/>
                    <a:pt x="45" y="45"/>
                  </a:cubicBezTo>
                  <a:lnTo>
                    <a:pt x="64" y="45"/>
                  </a:lnTo>
                  <a:cubicBezTo>
                    <a:pt x="63" y="50"/>
                    <a:pt x="61" y="54"/>
                    <a:pt x="58" y="57"/>
                  </a:cubicBezTo>
                  <a:cubicBezTo>
                    <a:pt x="47" y="69"/>
                    <a:pt x="22" y="69"/>
                    <a:pt x="11" y="57"/>
                  </a:cubicBezTo>
                  <a:cubicBezTo>
                    <a:pt x="0" y="46"/>
                    <a:pt x="0" y="23"/>
                    <a:pt x="11" y="12"/>
                  </a:cubicBezTo>
                  <a:cubicBezTo>
                    <a:pt x="22" y="0"/>
                    <a:pt x="47" y="0"/>
                    <a:pt x="58" y="12"/>
                  </a:cubicBezTo>
                  <a:cubicBezTo>
                    <a:pt x="61" y="15"/>
                    <a:pt x="63" y="19"/>
                    <a:pt x="64" y="24"/>
                  </a:cubicBezTo>
                  <a:lnTo>
                    <a:pt x="45" y="24"/>
                  </a:lnTo>
                  <a:cubicBezTo>
                    <a:pt x="45" y="23"/>
                    <a:pt x="44" y="21"/>
                    <a:pt x="43" y="20"/>
                  </a:cubicBezTo>
                  <a:cubicBezTo>
                    <a:pt x="38" y="13"/>
                    <a:pt x="30" y="13"/>
                    <a:pt x="25" y="20"/>
                  </a:cubicBezTo>
                  <a:close/>
                </a:path>
              </a:pathLst>
            </a:custGeom>
            <a:solidFill>
              <a:srgbClr val="0098A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9682" y="547812"/>
            <a:ext cx="15773400" cy="198879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59682" y="2522315"/>
            <a:ext cx="7736681" cy="123614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8035" indent="0">
              <a:buNone/>
              <a:defRPr sz="2400" b="1"/>
            </a:lvl4pPr>
            <a:lvl5pPr marL="2743835" indent="0">
              <a:buNone/>
              <a:defRPr sz="2400" b="1"/>
            </a:lvl5pPr>
            <a:lvl6pPr marL="3429635" indent="0">
              <a:buNone/>
              <a:defRPr sz="2400" b="1"/>
            </a:lvl6pPr>
            <a:lvl7pPr marL="4115435" indent="0">
              <a:buNone/>
              <a:defRPr sz="2400" b="1"/>
            </a:lvl7pPr>
            <a:lvl8pPr marL="4801235" indent="0">
              <a:buNone/>
              <a:defRPr sz="2400" b="1"/>
            </a:lvl8pPr>
            <a:lvl9pPr marL="5487670" indent="0">
              <a:buNone/>
              <a:defRPr sz="24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59682" y="3758463"/>
            <a:ext cx="7736681" cy="552813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9258300" y="2522315"/>
            <a:ext cx="7774782" cy="123614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8035" indent="0">
              <a:buNone/>
              <a:defRPr sz="2400" b="1"/>
            </a:lvl4pPr>
            <a:lvl5pPr marL="2743835" indent="0">
              <a:buNone/>
              <a:defRPr sz="2400" b="1"/>
            </a:lvl5pPr>
            <a:lvl6pPr marL="3429635" indent="0">
              <a:buNone/>
              <a:defRPr sz="2400" b="1"/>
            </a:lvl6pPr>
            <a:lvl7pPr marL="4115435" indent="0">
              <a:buNone/>
              <a:defRPr sz="2400" b="1"/>
            </a:lvl7pPr>
            <a:lvl8pPr marL="4801235" indent="0">
              <a:buNone/>
              <a:defRPr sz="2400" b="1"/>
            </a:lvl8pPr>
            <a:lvl9pPr marL="5487670" indent="0">
              <a:buNone/>
              <a:defRPr sz="24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9258300" y="3758463"/>
            <a:ext cx="7774782" cy="552813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2025/4/2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9682" y="685955"/>
            <a:ext cx="5898356" cy="2400843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774782" y="1481473"/>
            <a:ext cx="9258300" cy="7312093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59682" y="3086799"/>
            <a:ext cx="5898356" cy="5718677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8035" indent="0">
              <a:buNone/>
              <a:defRPr sz="1500"/>
            </a:lvl4pPr>
            <a:lvl5pPr marL="2743835" indent="0">
              <a:buNone/>
              <a:defRPr sz="1500"/>
            </a:lvl5pPr>
            <a:lvl6pPr marL="3429635" indent="0">
              <a:buNone/>
              <a:defRPr sz="1500"/>
            </a:lvl6pPr>
            <a:lvl7pPr marL="4115435" indent="0">
              <a:buNone/>
              <a:defRPr sz="1500"/>
            </a:lvl7pPr>
            <a:lvl8pPr marL="4801235" indent="0">
              <a:buNone/>
              <a:defRPr sz="1500"/>
            </a:lvl8pPr>
            <a:lvl9pPr marL="5487670" indent="0">
              <a:buNone/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9682" y="685955"/>
            <a:ext cx="5898356" cy="2400843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774782" y="1481473"/>
            <a:ext cx="9258300" cy="7312093"/>
          </a:xfrm>
        </p:spPr>
        <p:txBody>
          <a:bodyPr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8035" indent="0">
              <a:buNone/>
              <a:defRPr sz="3000"/>
            </a:lvl4pPr>
            <a:lvl5pPr marL="2743835" indent="0">
              <a:buNone/>
              <a:defRPr sz="3000"/>
            </a:lvl5pPr>
            <a:lvl6pPr marL="3429635" indent="0">
              <a:buNone/>
              <a:defRPr sz="3000"/>
            </a:lvl6pPr>
            <a:lvl7pPr marL="4115435" indent="0">
              <a:buNone/>
              <a:defRPr sz="3000"/>
            </a:lvl7pPr>
            <a:lvl8pPr marL="4801235" indent="0">
              <a:buNone/>
              <a:defRPr sz="3000"/>
            </a:lvl8pPr>
            <a:lvl9pPr marL="5487670" indent="0">
              <a:buNone/>
              <a:defRPr sz="3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59682" y="3086799"/>
            <a:ext cx="5898356" cy="5718677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8035" indent="0">
              <a:buNone/>
              <a:defRPr sz="1500"/>
            </a:lvl4pPr>
            <a:lvl5pPr marL="2743835" indent="0">
              <a:buNone/>
              <a:defRPr sz="1500"/>
            </a:lvl5pPr>
            <a:lvl6pPr marL="3429635" indent="0">
              <a:buNone/>
              <a:defRPr sz="1500"/>
            </a:lvl6pPr>
            <a:lvl7pPr marL="4115435" indent="0">
              <a:buNone/>
              <a:defRPr sz="1500"/>
            </a:lvl7pPr>
            <a:lvl8pPr marL="4801235" indent="0">
              <a:buNone/>
              <a:defRPr sz="1500"/>
            </a:lvl8pPr>
            <a:lvl9pPr marL="5487670" indent="0">
              <a:buNone/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3087350" y="547812"/>
            <a:ext cx="3943350" cy="871973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57300" y="547812"/>
            <a:ext cx="11601450" cy="871973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2025/4/2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257300" y="547812"/>
            <a:ext cx="15773400" cy="19887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57300" y="2739058"/>
            <a:ext cx="15773400" cy="65284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257300" y="9536684"/>
            <a:ext cx="4114800" cy="5478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2025/4/2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057900" y="9536684"/>
            <a:ext cx="6172200" cy="5478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2915900" y="9536684"/>
            <a:ext cx="4114800" cy="5478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935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735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2535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8335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4135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3057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8035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835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635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5435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1235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767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Mekanizma</a:t>
            </a:r>
            <a:r>
              <a:rPr lang="en-US" altLang="zh-CN" dirty="0"/>
              <a:t> </a:t>
            </a:r>
            <a:r>
              <a:rPr lang="en-US" altLang="zh-CN" dirty="0" err="1"/>
              <a:t>seçimi</a:t>
            </a:r>
            <a:endParaRPr lang="en-US" altLang="zh-CN" dirty="0"/>
          </a:p>
        </p:txBody>
      </p:sp>
      <p:sp>
        <p:nvSpPr>
          <p:cNvPr id="3" name="文本框 2"/>
          <p:cNvSpPr txBox="1"/>
          <p:nvPr/>
        </p:nvSpPr>
        <p:spPr>
          <a:xfrm>
            <a:off x="1068705" y="2047240"/>
            <a:ext cx="7136765" cy="5828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800" dirty="0"/>
              <a:t>Conveyor Belt </a:t>
            </a:r>
            <a:r>
              <a:rPr lang="en-US" altLang="zh-CN" sz="2800" dirty="0"/>
              <a:t>Mechanism</a:t>
            </a:r>
            <a:endParaRPr lang="zh-CN" altLang="en-US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9265" y="1888490"/>
            <a:ext cx="5774055" cy="3238500"/>
          </a:xfrm>
          <a:prstGeom prst="rect">
            <a:avLst/>
          </a:prstGeom>
        </p:spPr>
      </p:pic>
      <p:pic>
        <p:nvPicPr>
          <p:cNvPr id="5" name="图片 4" descr="皮带传动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3780" y="5666105"/>
            <a:ext cx="4645025" cy="3484245"/>
          </a:xfrm>
          <a:prstGeom prst="rect">
            <a:avLst/>
          </a:prstGeom>
          <a:noFill/>
        </p:spPr>
      </p:pic>
      <p:sp>
        <p:nvSpPr>
          <p:cNvPr id="6" name="文本框 5"/>
          <p:cNvSpPr txBox="1"/>
          <p:nvPr/>
        </p:nvSpPr>
        <p:spPr>
          <a:xfrm>
            <a:off x="1068705" y="3205480"/>
            <a:ext cx="804291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tr-TR" altLang="zh-CN" sz="3200" dirty="0"/>
              <a:t>Uygulama</a:t>
            </a:r>
            <a:r>
              <a:rPr lang="zh-CN" altLang="en-US" sz="3200" dirty="0"/>
              <a:t>：</a:t>
            </a:r>
          </a:p>
          <a:p>
            <a:endParaRPr lang="zh-CN" altLang="en-US" sz="3200" dirty="0"/>
          </a:p>
          <a:p>
            <a:r>
              <a:rPr lang="tr-TR" altLang="zh-CN" sz="3200" dirty="0"/>
              <a:t>Nispeten zayıf mekanik sertlik, malzeme taşıma ve diğer senaryolar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72E3D14-AFC5-E664-482F-DC85DBDB91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ADIM 2</a:t>
            </a:r>
          </a:p>
        </p:txBody>
      </p:sp>
      <p:pic>
        <p:nvPicPr>
          <p:cNvPr id="6" name="Resim 5" descr="metin, ekran görüntüsü, yazılım, web sayfası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2AF885D8-8E76-E47A-DF74-5A580AE42E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390" y="1405607"/>
            <a:ext cx="14644468" cy="8882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962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52DCDD2-6752-F2FE-BBED-DA001DCB48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ADIM 3</a:t>
            </a:r>
          </a:p>
        </p:txBody>
      </p:sp>
      <p:pic>
        <p:nvPicPr>
          <p:cNvPr id="8" name="Resim 7" descr="metin, ekran görüntüsü, yazılım, bilgisayar simgesi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08A29C2D-F30B-3CA8-2E0A-9FFB00F677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776" y="1433195"/>
            <a:ext cx="14183873" cy="8603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4572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Mekanizma</a:t>
            </a:r>
            <a:r>
              <a:rPr lang="en-US" altLang="zh-CN" dirty="0"/>
              <a:t> </a:t>
            </a:r>
            <a:r>
              <a:rPr lang="en-US" altLang="zh-CN" dirty="0" err="1"/>
              <a:t>seçimi</a:t>
            </a:r>
            <a:endParaRPr lang="en-US" altLang="zh-CN" dirty="0"/>
          </a:p>
        </p:txBody>
      </p:sp>
      <p:sp>
        <p:nvSpPr>
          <p:cNvPr id="3" name="文本框 2"/>
          <p:cNvSpPr txBox="1"/>
          <p:nvPr/>
        </p:nvSpPr>
        <p:spPr>
          <a:xfrm>
            <a:off x="1068705" y="2047240"/>
            <a:ext cx="7136765" cy="57888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dirty="0">
                <a:sym typeface="+mn-ea"/>
              </a:rPr>
              <a:t>Ball screw mechanism</a:t>
            </a:r>
            <a:endParaRPr lang="zh-CN" altLang="en-US" sz="2800" dirty="0"/>
          </a:p>
        </p:txBody>
      </p:sp>
      <p:sp>
        <p:nvSpPr>
          <p:cNvPr id="6" name="文本框 5"/>
          <p:cNvSpPr txBox="1"/>
          <p:nvPr/>
        </p:nvSpPr>
        <p:spPr>
          <a:xfrm>
            <a:off x="1068705" y="3205480"/>
            <a:ext cx="804291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tr-TR" altLang="zh-CN" sz="3200" dirty="0"/>
              <a:t>Uygulama: </a:t>
            </a:r>
            <a:endParaRPr lang="zh-CN" altLang="en-US" sz="3200" dirty="0"/>
          </a:p>
          <a:p>
            <a:endParaRPr lang="zh-CN" altLang="en-US" sz="3200" dirty="0"/>
          </a:p>
          <a:p>
            <a:r>
              <a:rPr lang="tr-TR" altLang="zh-CN" sz="3200" dirty="0"/>
              <a:t>Hassas iletim senaryolarında kullanılır; örneğin, CNC makineleri, enjeksiyon kalıplama makineleri gibi.</a:t>
            </a:r>
            <a:endParaRPr lang="zh-CN" altLang="en-US" sz="32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2685" y="1598295"/>
            <a:ext cx="5770245" cy="37915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9500" y="5758815"/>
            <a:ext cx="5936615" cy="382333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Mekanizma</a:t>
            </a:r>
            <a:r>
              <a:rPr lang="en-US" altLang="zh-CN" dirty="0"/>
              <a:t> </a:t>
            </a:r>
            <a:r>
              <a:rPr lang="en-US" altLang="zh-CN" dirty="0" err="1"/>
              <a:t>seçimi</a:t>
            </a:r>
            <a:endParaRPr lang="en-US" altLang="zh-CN" dirty="0"/>
          </a:p>
        </p:txBody>
      </p:sp>
      <p:sp>
        <p:nvSpPr>
          <p:cNvPr id="3" name="文本框 2"/>
          <p:cNvSpPr txBox="1"/>
          <p:nvPr/>
        </p:nvSpPr>
        <p:spPr>
          <a:xfrm>
            <a:off x="1068705" y="2047240"/>
            <a:ext cx="7136765" cy="57888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dirty="0">
                <a:sym typeface="+mn-ea"/>
              </a:rPr>
              <a:t>Rigid system</a:t>
            </a:r>
            <a:endParaRPr lang="zh-CN" altLang="en-US" sz="2800" dirty="0"/>
          </a:p>
        </p:txBody>
      </p:sp>
      <p:sp>
        <p:nvSpPr>
          <p:cNvPr id="6" name="文本框 5"/>
          <p:cNvSpPr txBox="1"/>
          <p:nvPr/>
        </p:nvSpPr>
        <p:spPr>
          <a:xfrm>
            <a:off x="1068705" y="3205480"/>
            <a:ext cx="804291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tr-TR" altLang="zh-CN" sz="3200" dirty="0"/>
              <a:t>Uygulama: </a:t>
            </a:r>
            <a:endParaRPr lang="zh-CN" altLang="en-US" sz="3200" dirty="0"/>
          </a:p>
          <a:p>
            <a:endParaRPr lang="zh-CN" altLang="en-US" sz="3200" dirty="0"/>
          </a:p>
          <a:p>
            <a:r>
              <a:rPr lang="zh-CN" altLang="en-US" sz="3200" dirty="0"/>
              <a:t>Rigid connections other than rack and pinion, e.g. rack and pinion, direct connection of gearboxes, robot joints and connecting rods, etc.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9135" y="5958205"/>
            <a:ext cx="6687820" cy="38042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57915" y="2047240"/>
            <a:ext cx="5709285" cy="25908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sym typeface="+mn-ea"/>
              </a:rPr>
              <a:t>Mod </a:t>
            </a:r>
            <a:r>
              <a:rPr lang="en-US" altLang="zh-CN" dirty="0" err="1">
                <a:sym typeface="+mn-ea"/>
              </a:rPr>
              <a:t>Seçimi</a:t>
            </a:r>
            <a:endParaRPr lang="en-US" altLang="zh-CN" dirty="0"/>
          </a:p>
        </p:txBody>
      </p:sp>
      <p:sp>
        <p:nvSpPr>
          <p:cNvPr id="3" name="文本框 2"/>
          <p:cNvSpPr txBox="1"/>
          <p:nvPr/>
        </p:nvSpPr>
        <p:spPr>
          <a:xfrm>
            <a:off x="1068705" y="2047240"/>
            <a:ext cx="7136765" cy="57888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dirty="0">
                <a:sym typeface="+mn-ea"/>
              </a:rPr>
              <a:t>Standard</a:t>
            </a:r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1129665" y="3129915"/>
            <a:ext cx="16029305" cy="22467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tr-TR" sz="2800" dirty="0"/>
              <a:t>Özellikler</a:t>
            </a:r>
            <a:br>
              <a:rPr lang="tr-TR" sz="2800" dirty="0"/>
            </a:br>
            <a:r>
              <a:rPr lang="tr-TR" sz="2800" dirty="0"/>
              <a:t>(1) Genel endüstriyel otomasyon senaryoları için uygundur, çoğu standart uygulamayı kapsar.</a:t>
            </a:r>
            <a:br>
              <a:rPr lang="tr-TR" sz="2800" dirty="0"/>
            </a:br>
            <a:r>
              <a:rPr lang="tr-TR" sz="2800" dirty="0"/>
              <a:t>(2) Hız, doğruluk ve kararlılığı dengeleyerek geniş bir uygulama gereksinimini karşılar.</a:t>
            </a:r>
            <a:br>
              <a:rPr lang="tr-TR" sz="2800" dirty="0"/>
            </a:br>
            <a:r>
              <a:rPr lang="tr-TR" sz="2800" dirty="0"/>
              <a:t>(3) Belirli bir uygulama gereksinimine özellikle odaklanmadan, geniş bir yük tipi ve çalışma koşulu yelpazesi için uygundur.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29665" y="6403975"/>
            <a:ext cx="10631805" cy="18158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None/>
            </a:pPr>
            <a:r>
              <a:rPr lang="tr-TR" altLang="zh-CN" sz="2800" dirty="0"/>
              <a:t>Uygulama: </a:t>
            </a:r>
            <a:endParaRPr lang="zh-CN" altLang="en-US" sz="2800" dirty="0"/>
          </a:p>
          <a:p>
            <a:pPr algn="l">
              <a:buClrTx/>
              <a:buSzTx/>
              <a:buNone/>
            </a:pPr>
            <a:r>
              <a:rPr lang="zh-CN" altLang="en-US" sz="2800" dirty="0"/>
              <a:t>(1) General material handling system</a:t>
            </a:r>
          </a:p>
          <a:p>
            <a:pPr algn="l">
              <a:buClrTx/>
              <a:buSzTx/>
              <a:buNone/>
            </a:pPr>
            <a:r>
              <a:rPr lang="zh-CN" altLang="en-US" sz="2800" dirty="0"/>
              <a:t>(2) Standard machining centers and CNC machine tools</a:t>
            </a:r>
          </a:p>
          <a:p>
            <a:pPr algn="l">
              <a:buClrTx/>
              <a:buSzTx/>
              <a:buNone/>
            </a:pPr>
            <a:r>
              <a:rPr lang="zh-CN" altLang="en-US" sz="2800" dirty="0"/>
              <a:t>(3) Conventional assembly lines and conveyors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sym typeface="+mn-ea"/>
              </a:rPr>
              <a:t>Mod </a:t>
            </a:r>
            <a:r>
              <a:rPr lang="en-US" altLang="zh-CN" dirty="0" err="1">
                <a:sym typeface="+mn-ea"/>
              </a:rPr>
              <a:t>Seçimi</a:t>
            </a:r>
            <a:endParaRPr lang="en-US" altLang="zh-CN" dirty="0"/>
          </a:p>
        </p:txBody>
      </p:sp>
      <p:sp>
        <p:nvSpPr>
          <p:cNvPr id="3" name="文本框 2"/>
          <p:cNvSpPr txBox="1"/>
          <p:nvPr/>
        </p:nvSpPr>
        <p:spPr>
          <a:xfrm>
            <a:off x="1068705" y="2047240"/>
            <a:ext cx="7056120" cy="57832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dirty="0">
                <a:sym typeface="+mn-ea"/>
              </a:rPr>
              <a:t>Positioning correspondence</a:t>
            </a:r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1129665" y="3129915"/>
            <a:ext cx="16029305" cy="22467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 err="1"/>
              <a:t>Özellikler</a:t>
            </a:r>
            <a:r>
              <a:rPr lang="en-US" altLang="zh-CN" sz="2800" dirty="0"/>
              <a:t>:  </a:t>
            </a:r>
          </a:p>
          <a:p>
            <a:pPr marL="514350" indent="-514350">
              <a:buAutoNum type="arabicParenBoth"/>
            </a:pPr>
            <a:r>
              <a:rPr lang="en-US" altLang="zh-CN" sz="2800" dirty="0" err="1"/>
              <a:t>Yüksek</a:t>
            </a:r>
            <a:r>
              <a:rPr lang="en-US" altLang="zh-CN" sz="2800" dirty="0"/>
              <a:t> </a:t>
            </a:r>
            <a:r>
              <a:rPr lang="en-US" altLang="zh-CN" sz="2800" dirty="0" err="1"/>
              <a:t>hassasiyet</a:t>
            </a:r>
            <a:r>
              <a:rPr lang="en-US" altLang="zh-CN" sz="2800" dirty="0"/>
              <a:t> </a:t>
            </a:r>
            <a:r>
              <a:rPr lang="en-US" altLang="zh-CN" sz="2800" dirty="0" err="1"/>
              <a:t>gerektiren</a:t>
            </a:r>
            <a:r>
              <a:rPr lang="en-US" altLang="zh-CN" sz="2800" dirty="0"/>
              <a:t> </a:t>
            </a:r>
            <a:r>
              <a:rPr lang="en-US" altLang="zh-CN" sz="2800" dirty="0" err="1"/>
              <a:t>görevler</a:t>
            </a:r>
            <a:r>
              <a:rPr lang="en-US" altLang="zh-CN" sz="2800" dirty="0"/>
              <a:t> </a:t>
            </a:r>
            <a:r>
              <a:rPr lang="en-US" altLang="zh-CN" sz="2800" dirty="0" err="1"/>
              <a:t>için</a:t>
            </a:r>
            <a:r>
              <a:rPr lang="en-US" altLang="zh-CN" sz="2800" dirty="0"/>
              <a:t> </a:t>
            </a:r>
            <a:r>
              <a:rPr lang="en-US" altLang="zh-CN" sz="2800" dirty="0" err="1"/>
              <a:t>sistemin</a:t>
            </a:r>
            <a:r>
              <a:rPr lang="en-US" altLang="zh-CN" sz="2800" dirty="0"/>
              <a:t> </a:t>
            </a:r>
            <a:r>
              <a:rPr lang="en-US" altLang="zh-CN" sz="2800" dirty="0" err="1"/>
              <a:t>konumlama</a:t>
            </a:r>
            <a:r>
              <a:rPr lang="en-US" altLang="zh-CN" sz="2800" dirty="0"/>
              <a:t> </a:t>
            </a:r>
            <a:r>
              <a:rPr lang="en-US" altLang="zh-CN" sz="2800" dirty="0" err="1"/>
              <a:t>doğruluğunu</a:t>
            </a:r>
            <a:r>
              <a:rPr lang="en-US" altLang="zh-CN" sz="2800" dirty="0"/>
              <a:t> </a:t>
            </a:r>
            <a:r>
              <a:rPr lang="en-US" altLang="zh-CN" sz="2800" dirty="0" err="1"/>
              <a:t>ve</a:t>
            </a:r>
            <a:r>
              <a:rPr lang="en-US" altLang="zh-CN" sz="2800" dirty="0"/>
              <a:t> </a:t>
            </a:r>
            <a:r>
              <a:rPr lang="en-US" altLang="zh-CN" sz="2800" dirty="0" err="1"/>
              <a:t>tekrarlanabilirliğini</a:t>
            </a:r>
            <a:r>
              <a:rPr lang="en-US" altLang="zh-CN" sz="2800" dirty="0"/>
              <a:t> </a:t>
            </a:r>
            <a:r>
              <a:rPr lang="en-US" altLang="zh-CN" sz="2800" dirty="0" err="1"/>
              <a:t>artırmaya</a:t>
            </a:r>
            <a:r>
              <a:rPr lang="en-US" altLang="zh-CN" sz="2800" dirty="0"/>
              <a:t> </a:t>
            </a:r>
            <a:r>
              <a:rPr lang="en-US" altLang="zh-CN" sz="2800" dirty="0" err="1"/>
              <a:t>odaklanır</a:t>
            </a:r>
            <a:r>
              <a:rPr lang="en-US" altLang="zh-CN" sz="2800" dirty="0"/>
              <a:t>.</a:t>
            </a:r>
            <a:endParaRPr lang="tr-TR" altLang="zh-CN" sz="2800" dirty="0"/>
          </a:p>
          <a:p>
            <a:pPr marL="514350" indent="-514350">
              <a:buAutoNum type="arabicParenBoth"/>
            </a:pPr>
            <a:r>
              <a:rPr lang="tr-TR" altLang="zh-CN" sz="2800" dirty="0">
                <a:sym typeface="+mn-ea"/>
              </a:rPr>
              <a:t>Sistemin rijitlik parametreleri, konumlandırma sırasında esnemeyi ve mekanik titreşimleri azaltmak için daha yüksek ayarlanmıştır.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1129665" y="6403975"/>
            <a:ext cx="1556131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None/>
            </a:pPr>
            <a:r>
              <a:rPr lang="tr-TR" altLang="zh-CN" sz="2800" dirty="0"/>
              <a:t>Uygulama: </a:t>
            </a:r>
            <a:endParaRPr lang="zh-CN" altLang="en-US" sz="2800" dirty="0"/>
          </a:p>
          <a:p>
            <a:pPr algn="l">
              <a:buClrTx/>
              <a:buSzTx/>
              <a:buNone/>
            </a:pPr>
            <a:r>
              <a:rPr lang="zh-CN" altLang="en-US" sz="2800" dirty="0"/>
              <a:t>(1) Precision processing: such as optical parts processing, high-precision mold processing, etc.</a:t>
            </a:r>
          </a:p>
          <a:p>
            <a:pPr algn="l">
              <a:buClrTx/>
              <a:buSzTx/>
              <a:buNone/>
            </a:pPr>
            <a:r>
              <a:rPr lang="zh-CN" altLang="en-US" sz="2800" dirty="0"/>
              <a:t>(2) Semiconductor manufacturing: wafer processing, IC packaging and other processes.</a:t>
            </a:r>
          </a:p>
          <a:p>
            <a:pPr algn="l">
              <a:buClrTx/>
              <a:buSzTx/>
              <a:buNone/>
            </a:pPr>
            <a:r>
              <a:rPr lang="zh-CN" altLang="en-US" sz="2800" dirty="0"/>
              <a:t>(3) Measuring equipment: such as coordinate measuring machine, laser interferometer, etc.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sym typeface="+mn-ea"/>
              </a:rPr>
              <a:t>Mod </a:t>
            </a:r>
            <a:r>
              <a:rPr lang="en-US" altLang="zh-CN" dirty="0" err="1">
                <a:sym typeface="+mn-ea"/>
              </a:rPr>
              <a:t>Seçimi</a:t>
            </a:r>
            <a:endParaRPr lang="en-US" altLang="zh-CN" dirty="0"/>
          </a:p>
        </p:txBody>
      </p:sp>
      <p:sp>
        <p:nvSpPr>
          <p:cNvPr id="3" name="文本框 2"/>
          <p:cNvSpPr txBox="1"/>
          <p:nvPr/>
        </p:nvSpPr>
        <p:spPr>
          <a:xfrm>
            <a:off x="1068705" y="2047240"/>
            <a:ext cx="16090265" cy="58682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dirty="0">
                <a:sym typeface="+mn-ea"/>
              </a:rPr>
              <a:t>Positioning correspondence</a:t>
            </a:r>
            <a:r>
              <a:rPr lang="tr-TR" altLang="zh-CN" sz="2800" dirty="0">
                <a:sym typeface="+mn-ea"/>
              </a:rPr>
              <a:t> (</a:t>
            </a:r>
            <a:r>
              <a:rPr lang="zh-CN" altLang="en-US" sz="2800" dirty="0">
                <a:sym typeface="+mn-ea"/>
              </a:rPr>
              <a:t>focus on not overshootin</a:t>
            </a:r>
            <a:r>
              <a:rPr lang="tr-TR" altLang="zh-CN" sz="2800" dirty="0">
                <a:sym typeface="+mn-ea"/>
              </a:rPr>
              <a:t>g)</a:t>
            </a:r>
            <a:endParaRPr lang="zh-CN" altLang="en-US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1129665" y="3129915"/>
            <a:ext cx="1602930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/>
              <a:t>S</a:t>
            </a:r>
            <a:r>
              <a:rPr lang="zh-CN" altLang="en-US" sz="2800" dirty="0"/>
              <a:t>pecificities </a:t>
            </a:r>
            <a:br>
              <a:rPr lang="zh-CN" altLang="en-US" sz="2800" dirty="0"/>
            </a:br>
            <a:r>
              <a:rPr lang="zh-CN" altLang="en-US" sz="2800" dirty="0">
                <a:sym typeface="+mn-ea"/>
              </a:rPr>
              <a:t>(1)  Special emphasis is placed on the stability and non-overshooting of the system along with high-precision positioning.</a:t>
            </a:r>
            <a:endParaRPr lang="zh-CN" altLang="en-US" sz="2800" dirty="0"/>
          </a:p>
          <a:p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1129665" y="6403975"/>
            <a:ext cx="1556131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None/>
            </a:pPr>
            <a:r>
              <a:rPr lang="tr-TR" altLang="zh-CN" sz="2800" dirty="0"/>
              <a:t>Uygulama: </a:t>
            </a:r>
            <a:endParaRPr lang="zh-CN" altLang="en-US" sz="2800" dirty="0"/>
          </a:p>
          <a:p>
            <a:pPr algn="l">
              <a:buClrTx/>
              <a:buSzTx/>
              <a:buNone/>
            </a:pPr>
            <a:r>
              <a:rPr lang="zh-CN" altLang="en-US" sz="2800" dirty="0"/>
              <a:t>(1) Medical equipment: such as surgical robots, precision injection equipment, etc.</a:t>
            </a:r>
          </a:p>
          <a:p>
            <a:pPr algn="l">
              <a:buClrTx/>
              <a:buSzTx/>
              <a:buNone/>
            </a:pPr>
            <a:r>
              <a:rPr lang="zh-CN" altLang="en-US" sz="2800" dirty="0">
                <a:sym typeface="+mn-ea"/>
              </a:rPr>
              <a:t>(</a:t>
            </a:r>
            <a:r>
              <a:rPr lang="en-US" altLang="zh-CN" sz="2800" dirty="0">
                <a:sym typeface="+mn-ea"/>
              </a:rPr>
              <a:t>2</a:t>
            </a:r>
            <a:r>
              <a:rPr lang="zh-CN" altLang="en-US" sz="2800" dirty="0">
                <a:sym typeface="+mn-ea"/>
              </a:rPr>
              <a:t>) </a:t>
            </a:r>
            <a:r>
              <a:rPr lang="zh-CN" altLang="en-US" sz="2800" dirty="0"/>
              <a:t>Precision measuring equipment: such as coordinate measuring machine, laser interferometer, etc.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zh-CN" dirty="0" err="1"/>
              <a:t>Servo</a:t>
            </a:r>
            <a:r>
              <a:rPr lang="tr-TR" altLang="zh-CN" dirty="0"/>
              <a:t> parametre izleme yöntemi</a:t>
            </a:r>
            <a:endParaRPr lang="zh-CN" altLang="en-US" dirty="0"/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07518573"/>
              </p:ext>
            </p:extLst>
          </p:nvPr>
        </p:nvGraphicFramePr>
        <p:xfrm>
          <a:off x="4648200" y="1818640"/>
          <a:ext cx="12799695" cy="2514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06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269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dirty="0" err="1"/>
                        <a:t>Parametre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dirty="0" err="1"/>
                        <a:t>Birim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Corresponding Code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700" dirty="0">
                          <a:sym typeface="+mn-ea"/>
                        </a:rPr>
                        <a:t>Tor</a:t>
                      </a:r>
                      <a:r>
                        <a:rPr lang="tr-TR" altLang="zh-CN" sz="2700" dirty="0">
                          <a:sym typeface="+mn-ea"/>
                        </a:rPr>
                        <a:t>k</a:t>
                      </a:r>
                      <a:r>
                        <a:rPr lang="en-US" altLang="zh-CN" sz="2700" dirty="0">
                          <a:sym typeface="+mn-ea"/>
                        </a:rPr>
                        <a:t> </a:t>
                      </a:r>
                      <a:r>
                        <a:rPr lang="tr-TR" altLang="zh-CN" sz="2700" dirty="0">
                          <a:sym typeface="+mn-ea"/>
                        </a:rPr>
                        <a:t>komutu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Un002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dirty="0"/>
                        <a:t>Feedback speed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r/min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Un000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29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Position speed command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700">
                          <a:sym typeface="+mn-ea"/>
                        </a:rPr>
                        <a:t>r/min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--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Position deviation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Command uint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dirty="0"/>
                        <a:t>Un009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6" name="表格 5"/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436512889"/>
              </p:ext>
            </p:extLst>
          </p:nvPr>
        </p:nvGraphicFramePr>
        <p:xfrm>
          <a:off x="4648200" y="5095240"/>
          <a:ext cx="12799695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06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269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dirty="0" err="1"/>
                        <a:t>Parametre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dirty="0" err="1"/>
                        <a:t>Birim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Corresponding Code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700" dirty="0">
                          <a:sym typeface="+mn-ea"/>
                        </a:rPr>
                        <a:t>Tor</a:t>
                      </a:r>
                      <a:r>
                        <a:rPr lang="tr-TR" altLang="zh-CN" sz="2700" dirty="0">
                          <a:sym typeface="+mn-ea"/>
                        </a:rPr>
                        <a:t>k</a:t>
                      </a:r>
                      <a:r>
                        <a:rPr lang="en-US" altLang="zh-CN" sz="2700" dirty="0">
                          <a:sym typeface="+mn-ea"/>
                        </a:rPr>
                        <a:t> </a:t>
                      </a:r>
                      <a:r>
                        <a:rPr lang="tr-TR" altLang="zh-CN" sz="2700" dirty="0">
                          <a:sym typeface="+mn-ea"/>
                        </a:rPr>
                        <a:t>komutu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Un002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Feedback speed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r/min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Un000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29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dirty="0"/>
                        <a:t> Command speed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700">
                          <a:sym typeface="+mn-ea"/>
                        </a:rPr>
                        <a:t>r/min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dirty="0"/>
                        <a:t>Un001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0" name="表格 9"/>
          <p:cNvGraphicFramePr/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09744848"/>
              </p:ext>
            </p:extLst>
          </p:nvPr>
        </p:nvGraphicFramePr>
        <p:xfrm>
          <a:off x="4648200" y="7916545"/>
          <a:ext cx="12799695" cy="1508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06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269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29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dirty="0" err="1"/>
                        <a:t>Parametre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dirty="0" err="1"/>
                        <a:t>Birim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Corresponding Code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700" dirty="0">
                          <a:sym typeface="+mn-ea"/>
                        </a:rPr>
                        <a:t>Tor</a:t>
                      </a:r>
                      <a:r>
                        <a:rPr lang="tr-TR" altLang="zh-CN" sz="2700" dirty="0">
                          <a:sym typeface="+mn-ea"/>
                        </a:rPr>
                        <a:t>k</a:t>
                      </a:r>
                      <a:r>
                        <a:rPr lang="en-US" altLang="zh-CN" sz="2700" dirty="0">
                          <a:sym typeface="+mn-ea"/>
                        </a:rPr>
                        <a:t> </a:t>
                      </a:r>
                      <a:r>
                        <a:rPr lang="tr-TR" altLang="zh-CN" sz="2700" dirty="0">
                          <a:sym typeface="+mn-ea"/>
                        </a:rPr>
                        <a:t>komutu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Un002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Feedback speed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r/min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dirty="0"/>
                        <a:t>Un000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855470" y="2548255"/>
            <a:ext cx="2400300" cy="105625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800" dirty="0" err="1">
                <a:sym typeface="+mn-ea"/>
              </a:rPr>
              <a:t>Pozisyon</a:t>
            </a:r>
            <a:r>
              <a:rPr lang="en-US" altLang="zh-CN" sz="2800" dirty="0">
                <a:sym typeface="+mn-ea"/>
              </a:rPr>
              <a:t> </a:t>
            </a:r>
            <a:r>
              <a:rPr lang="en-US" altLang="zh-CN" sz="2800" dirty="0" err="1">
                <a:sym typeface="+mn-ea"/>
              </a:rPr>
              <a:t>Kontrol</a:t>
            </a:r>
            <a:r>
              <a:rPr lang="en-US" altLang="zh-CN" sz="2800" dirty="0">
                <a:sym typeface="+mn-ea"/>
              </a:rPr>
              <a:t> </a:t>
            </a:r>
            <a:r>
              <a:rPr lang="en-US" altLang="zh-CN" sz="2800" dirty="0" err="1">
                <a:sym typeface="+mn-ea"/>
              </a:rPr>
              <a:t>modu</a:t>
            </a:r>
            <a:endParaRPr lang="en-US" altLang="zh-CN" sz="2800" dirty="0"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55470" y="5573395"/>
            <a:ext cx="2400300" cy="105625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800" dirty="0" err="1">
                <a:sym typeface="+mn-ea"/>
              </a:rPr>
              <a:t>Hız</a:t>
            </a:r>
            <a:r>
              <a:rPr lang="en-US" altLang="zh-CN" sz="2800" dirty="0">
                <a:sym typeface="+mn-ea"/>
              </a:rPr>
              <a:t> </a:t>
            </a:r>
            <a:r>
              <a:rPr lang="en-US" altLang="zh-CN" sz="2800" dirty="0" err="1">
                <a:sym typeface="+mn-ea"/>
              </a:rPr>
              <a:t>Kontrol</a:t>
            </a:r>
            <a:r>
              <a:rPr lang="en-US" altLang="zh-CN" sz="2800" dirty="0">
                <a:sym typeface="+mn-ea"/>
              </a:rPr>
              <a:t> </a:t>
            </a:r>
            <a:r>
              <a:rPr lang="en-US" altLang="zh-CN" sz="2800" dirty="0" err="1">
                <a:sym typeface="+mn-ea"/>
              </a:rPr>
              <a:t>modu</a:t>
            </a:r>
            <a:endParaRPr lang="en-US" altLang="zh-CN" sz="2800" dirty="0"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55470" y="8143240"/>
            <a:ext cx="2400300" cy="105625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800" dirty="0" err="1">
                <a:sym typeface="+mn-ea"/>
              </a:rPr>
              <a:t>Tork</a:t>
            </a:r>
            <a:r>
              <a:rPr lang="en-US" altLang="zh-CN" sz="2800" dirty="0">
                <a:sym typeface="+mn-ea"/>
              </a:rPr>
              <a:t> </a:t>
            </a:r>
            <a:r>
              <a:rPr lang="en-US" altLang="zh-CN" sz="2800" dirty="0" err="1">
                <a:sym typeface="+mn-ea"/>
              </a:rPr>
              <a:t>Kontrol</a:t>
            </a:r>
            <a:r>
              <a:rPr lang="en-US" altLang="zh-CN" sz="2800" dirty="0">
                <a:sym typeface="+mn-ea"/>
              </a:rPr>
              <a:t> </a:t>
            </a:r>
            <a:r>
              <a:rPr lang="en-US" altLang="zh-CN" sz="2800" dirty="0" err="1">
                <a:sym typeface="+mn-ea"/>
              </a:rPr>
              <a:t>modu</a:t>
            </a:r>
            <a:endParaRPr lang="en-US" altLang="zh-CN" sz="2800" dirty="0"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11C6FCC-940D-8E7D-7657-C9E9B389F5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5281019"/>
            <a:ext cx="18288000" cy="869950"/>
          </a:xfrm>
        </p:spPr>
        <p:txBody>
          <a:bodyPr>
            <a:noAutofit/>
          </a:bodyPr>
          <a:lstStyle/>
          <a:p>
            <a:pPr algn="ctr"/>
            <a:r>
              <a:rPr lang="tr-TR" sz="15000" dirty="0"/>
              <a:t>AYARLAR</a:t>
            </a:r>
          </a:p>
        </p:txBody>
      </p:sp>
    </p:spTree>
    <p:extLst>
      <p:ext uri="{BB962C8B-B14F-4D97-AF65-F5344CB8AC3E}">
        <p14:creationId xmlns:p14="http://schemas.microsoft.com/office/powerpoint/2010/main" val="42489991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C7A1F5B-4F4A-EFD6-5022-F2E5BC2FFE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ADIM 1</a:t>
            </a:r>
          </a:p>
        </p:txBody>
      </p:sp>
      <p:pic>
        <p:nvPicPr>
          <p:cNvPr id="4" name="Resim 3" descr="metin, ekran görüntüsü, yazılım, bilgisayar simgesi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84BA4082-6D86-E177-3598-60639AC547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2452" y="1678750"/>
            <a:ext cx="13265599" cy="8046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00557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1bc24c6-4f65-457e-a414-b205423e0daf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1bc24c6-4f65-457e-a414-b205423e0daf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1bc24c6-4f65-457e-a414-b205423e0daf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</TotalTime>
  <Words>1100</Words>
  <Application>Microsoft Office PowerPoint</Application>
  <PresentationFormat>Özel</PresentationFormat>
  <Paragraphs>83</Paragraphs>
  <Slides>11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6" baseType="lpstr">
      <vt:lpstr>微软雅黑</vt:lpstr>
      <vt:lpstr>华文细黑</vt:lpstr>
      <vt:lpstr>Arial</vt:lpstr>
      <vt:lpstr>Calibri</vt:lpstr>
      <vt:lpstr>Office 主题</vt:lpstr>
      <vt:lpstr>Mekanizma seçimi</vt:lpstr>
      <vt:lpstr>Mekanizma seçimi</vt:lpstr>
      <vt:lpstr>Mekanizma seçimi</vt:lpstr>
      <vt:lpstr>Mod Seçimi</vt:lpstr>
      <vt:lpstr>Mod Seçimi</vt:lpstr>
      <vt:lpstr>Mod Seçimi</vt:lpstr>
      <vt:lpstr>Servo parametre izleme yöntemi</vt:lpstr>
      <vt:lpstr>AYARLAR</vt:lpstr>
      <vt:lpstr>ADIM 1</vt:lpstr>
      <vt:lpstr>ADIM 2</vt:lpstr>
      <vt:lpstr>ADIM 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V4155</dc:creator>
  <cp:lastModifiedBy>Fonksiyonel Teknik</cp:lastModifiedBy>
  <cp:revision>42</cp:revision>
  <dcterms:created xsi:type="dcterms:W3CDTF">2024-03-19T03:31:00Z</dcterms:created>
  <dcterms:modified xsi:type="dcterms:W3CDTF">2025-04-02T11:18:53Z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2052-11.1.0.10009</vt:lpwstr>
  </property>
</Properties>
</file>